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8"/>
  </p:notesMasterIdLst>
  <p:sldIdLst>
    <p:sldId id="265" r:id="rId2"/>
    <p:sldId id="256" r:id="rId3"/>
    <p:sldId id="264" r:id="rId4"/>
    <p:sldId id="257" r:id="rId5"/>
    <p:sldId id="263" r:id="rId6"/>
    <p:sldId id="266" r:id="rId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3E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98A128-CE1C-442B-8A75-5670D21A9526}" v="41" dt="2023-07-21T14:59:47.9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1" autoAdjust="0"/>
    <p:restoredTop sz="85696" autoAdjust="0"/>
  </p:normalViewPr>
  <p:slideViewPr>
    <p:cSldViewPr snapToGrid="0">
      <p:cViewPr>
        <p:scale>
          <a:sx n="91" d="100"/>
          <a:sy n="91" d="100"/>
        </p:scale>
        <p:origin x="63" y="459"/>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5C20BB3-3CCB-4FE5-991B-82F6BCB48AF3}" type="datetimeFigureOut">
              <a:rPr lang="en-US" smtClean="0"/>
              <a:t>7/24/2024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230046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2</a:t>
            </a:fld>
            <a:endParaRPr lang="en-US"/>
          </a:p>
        </p:txBody>
      </p:sp>
    </p:spTree>
    <p:extLst>
      <p:ext uri="{BB962C8B-B14F-4D97-AF65-F5344CB8AC3E}">
        <p14:creationId xmlns:p14="http://schemas.microsoft.com/office/powerpoint/2010/main" val="230046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4260" y="462455"/>
            <a:ext cx="10515600" cy="822263"/>
          </a:xfrm>
        </p:spPr>
        <p:txBody>
          <a:bodyPr>
            <a:normAutofit/>
          </a:bodyPr>
          <a:lstStyle>
            <a:lvl1pPr>
              <a:defRPr sz="3600">
                <a:solidFill>
                  <a:srgbClr val="D24726"/>
                </a:solidFill>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38200" y="1625936"/>
            <a:ext cx="10515600" cy="4351338"/>
          </a:xfrm>
        </p:spPr>
        <p:txBody>
          <a:bodyPr/>
          <a:lstStyle>
            <a:lvl1pPr>
              <a:defRPr sz="1400" baseline="0">
                <a:solidFill>
                  <a:srgbClr val="595959"/>
                </a:solidFill>
                <a:latin typeface="Segoe UI Semilight" panose="020B0402040204020203" pitchFamily="34" charset="0"/>
                <a:cs typeface="Segoe UI Semilight" panose="020B0402040204020203" pitchFamily="34" charset="0"/>
              </a:defRPr>
            </a:lvl1pPr>
            <a:lvl2pPr>
              <a:defRPr sz="1200" baseline="0">
                <a:solidFill>
                  <a:srgbClr val="595959"/>
                </a:solidFill>
                <a:latin typeface="Segoe UI Semilight" panose="020B0402040204020203" pitchFamily="34" charset="0"/>
                <a:cs typeface="Segoe UI Semilight" panose="020B0402040204020203" pitchFamily="34" charset="0"/>
              </a:defRPr>
            </a:lvl2pPr>
            <a:lvl3pPr>
              <a:defRPr sz="1200" baseline="0">
                <a:solidFill>
                  <a:srgbClr val="595959"/>
                </a:solidFill>
                <a:latin typeface="Segoe UI Semilight" panose="020B0402040204020203" pitchFamily="34" charset="0"/>
                <a:cs typeface="Segoe UI Semilight" panose="020B0402040204020203" pitchFamily="34" charset="0"/>
              </a:defRPr>
            </a:lvl3pPr>
            <a:lvl4pPr>
              <a:defRPr sz="1200" baseline="0">
                <a:solidFill>
                  <a:srgbClr val="595959"/>
                </a:solidFill>
                <a:latin typeface="Segoe UI Semilight" panose="020B0402040204020203" pitchFamily="34" charset="0"/>
                <a:cs typeface="Segoe UI Semilight" panose="020B0402040204020203" pitchFamily="34" charset="0"/>
              </a:defRPr>
            </a:lvl4pPr>
            <a:lvl5pPr>
              <a:defRPr sz="1200" baseline="0">
                <a:solidFill>
                  <a:srgbClr val="595959"/>
                </a:solidFill>
                <a:latin typeface="Segoe UI Semilight" panose="020B0402040204020203" pitchFamily="34" charset="0"/>
                <a:cs typeface="Segoe UI Semilight" panose="020B04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652CD92-9D15-43B4-8516-073FCDAC90D4}" type="datetimeFigureOut">
              <a:rPr lang="en-US" smtClean="0"/>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E1560-7126-406C-A531-3A398E8D0EEA}" type="slidenum">
              <a:rPr lang="en-US" smtClean="0"/>
              <a:t>‹#›</a:t>
            </a:fld>
            <a:endParaRPr lang="en-US"/>
          </a:p>
        </p:txBody>
      </p:sp>
      <p:cxnSp>
        <p:nvCxnSpPr>
          <p:cNvPr id="7" name="Straight Connector 6"/>
          <p:cNvCxnSpPr/>
          <p:nvPr userDrawn="1"/>
        </p:nvCxnSpPr>
        <p:spPr>
          <a:xfrm>
            <a:off x="952500" y="1284718"/>
            <a:ext cx="103632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552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7/24/2024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7319185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2CD92-9D15-43B4-8516-073FCDAC90D4}" type="datetimeFigureOut">
              <a:rPr lang="en-US" smtClean="0"/>
              <a:t>7/24/2024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E1560-7126-406C-A531-3A398E8D0EEA}" type="slidenum">
              <a:rPr lang="en-US" smtClean="0"/>
              <a:t>‹#›</a:t>
            </a:fld>
            <a:endParaRPr lang="en-US"/>
          </a:p>
        </p:txBody>
      </p:sp>
    </p:spTree>
    <p:extLst>
      <p:ext uri="{BB962C8B-B14F-4D97-AF65-F5344CB8AC3E}">
        <p14:creationId xmlns:p14="http://schemas.microsoft.com/office/powerpoint/2010/main" val="3184122265"/>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cdc.gov/violenceprevention/childabuseandneglect/index.html"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5E780-9BA2-44FB-ECDE-3294A712A63A}"/>
              </a:ext>
            </a:extLst>
          </p:cNvPr>
          <p:cNvSpPr>
            <a:spLocks noGrp="1"/>
          </p:cNvSpPr>
          <p:nvPr>
            <p:ph type="ctrTitle"/>
          </p:nvPr>
        </p:nvSpPr>
        <p:spPr>
          <a:xfrm>
            <a:off x="703384" y="541042"/>
            <a:ext cx="10952704" cy="977622"/>
          </a:xfrm>
        </p:spPr>
        <p:txBody>
          <a:bodyPr>
            <a:normAutofit fontScale="90000"/>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Many organizations and school districts are legally required to ensure a report is made when abuse is observed or suspected.  At Window Rock Unified School District “</a:t>
            </a:r>
            <a:r>
              <a:rPr kumimoji="0" lang="en-US" sz="1400" b="0" i="1"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We </a:t>
            </a:r>
            <a:r>
              <a:rPr kumimoji="0" lang="en-US" sz="1600" b="0" i="1"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exist</a:t>
            </a:r>
            <a:r>
              <a:rPr kumimoji="0" lang="en-US" sz="1400" b="0" i="1"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to ensure relevant learning for all students to be successful in a multicultural society.”  </a:t>
            </a:r>
            <a:r>
              <a:rPr kumimoji="0" lang="en-US" sz="1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Although that is our primary goal, as professional educators we are also met with the responsibility of protecting the health and welfare of our students.</a:t>
            </a:r>
            <a:br>
              <a:rPr kumimoji="0" lang="en-US" sz="1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br>
              <a:rPr kumimoji="0" lang="en-US" sz="1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1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In upholding Arizona Laws regarding the safety of children in the classroom, it is imperative that all school personnel be educated in reporting procedures which includes guidelines on reporting allegations of child abuse. Not complying with reporting guidelines can result in needless and continued victimization of children and may lead to criminal and administrative proceedings against those who fail to file required reports.</a:t>
            </a:r>
            <a:br>
              <a:rPr kumimoji="0" lang="en-US" sz="1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br>
              <a:rPr kumimoji="0" lang="en-US" sz="1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br>
              <a:rPr kumimoji="0" lang="en-US" sz="1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br>
              <a:rPr kumimoji="0" lang="en-US" sz="1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endParaRPr lang="en-US" sz="4000" dirty="0"/>
          </a:p>
        </p:txBody>
      </p:sp>
      <p:sp>
        <p:nvSpPr>
          <p:cNvPr id="3" name="Subtitle 2">
            <a:extLst>
              <a:ext uri="{FF2B5EF4-FFF2-40B4-BE49-F238E27FC236}">
                <a16:creationId xmlns:a16="http://schemas.microsoft.com/office/drawing/2014/main" id="{EADE5992-4B0C-0DEC-1C55-81B7BDA76BD2}"/>
              </a:ext>
            </a:extLst>
          </p:cNvPr>
          <p:cNvSpPr>
            <a:spLocks noGrp="1"/>
          </p:cNvSpPr>
          <p:nvPr>
            <p:ph type="subTitle" idx="1"/>
          </p:nvPr>
        </p:nvSpPr>
        <p:spPr>
          <a:xfrm>
            <a:off x="703384" y="541042"/>
            <a:ext cx="10785232" cy="5775916"/>
          </a:xfrm>
        </p:spPr>
        <p:txBody>
          <a:bodyPr>
            <a:normAutofit/>
          </a:bodyPr>
          <a:lstStyle/>
          <a:p>
            <a:pPr algn="ctr"/>
            <a:endParaRPr lang="en-US" sz="2000" dirty="0"/>
          </a:p>
          <a:p>
            <a:pPr algn="ctr"/>
            <a:endParaRPr lang="en-US" sz="2000" dirty="0"/>
          </a:p>
        </p:txBody>
      </p:sp>
      <p:sp>
        <p:nvSpPr>
          <p:cNvPr id="4" name="Rectangle 3">
            <a:extLst>
              <a:ext uri="{FF2B5EF4-FFF2-40B4-BE49-F238E27FC236}">
                <a16:creationId xmlns:a16="http://schemas.microsoft.com/office/drawing/2014/main" id="{E487652C-E8D2-38FB-588D-01433088D175}"/>
              </a:ext>
            </a:extLst>
          </p:cNvPr>
          <p:cNvSpPr/>
          <p:nvPr/>
        </p:nvSpPr>
        <p:spPr>
          <a:xfrm>
            <a:off x="2852977" y="1639624"/>
            <a:ext cx="6135526" cy="2062103"/>
          </a:xfrm>
          <a:prstGeom prst="rect">
            <a:avLst/>
          </a:prstGeom>
          <a:noFill/>
          <a:effectLst>
            <a:outerShdw blurRad="50800" dist="50800" dir="5400000" algn="ctr" rotWithShape="0">
              <a:schemeClr val="accent4"/>
            </a:outerShdw>
          </a:effectLst>
        </p:spPr>
        <p:txBody>
          <a:bodyPr wrap="none" lIns="91440" tIns="45720" rIns="91440" bIns="45720">
            <a:spAutoFit/>
          </a:bodyPr>
          <a:lstStyle/>
          <a:p>
            <a:pPr algn="ctr"/>
            <a:endParaRPr lang="en-US" sz="2400" dirty="0">
              <a:ln w="0"/>
              <a:solidFill>
                <a:schemeClr val="accent1"/>
              </a:solidFill>
              <a:effectLst>
                <a:outerShdw blurRad="38100" dist="25400" dir="5400000" algn="ctr" rotWithShape="0">
                  <a:srgbClr val="6E747A">
                    <a:alpha val="43000"/>
                  </a:srgbClr>
                </a:outerShdw>
              </a:effectLst>
              <a:latin typeface="Segoe UI Semibold" panose="020B0702040204020203" pitchFamily="34" charset="0"/>
              <a:cs typeface="Segoe UI Semibold" panose="020B0702040204020203" pitchFamily="34" charset="0"/>
            </a:endParaRPr>
          </a:p>
          <a:p>
            <a:pPr algn="ctr"/>
            <a:endParaRPr lang="en-US" sz="4000" dirty="0">
              <a:ln w="0"/>
              <a:solidFill>
                <a:schemeClr val="accent1"/>
              </a:solidFill>
              <a:effectLst>
                <a:outerShdw blurRad="38100" dist="25400" dir="5400000" algn="ctr" rotWithShape="0">
                  <a:srgbClr val="6E747A">
                    <a:alpha val="43000"/>
                  </a:srgbClr>
                </a:outerShdw>
              </a:effectLst>
              <a:latin typeface="Segoe UI Semibold" panose="020B0702040204020203" pitchFamily="34" charset="0"/>
              <a:cs typeface="Segoe UI Semibold" panose="020B0702040204020203" pitchFamily="34" charset="0"/>
            </a:endParaRPr>
          </a:p>
          <a:p>
            <a:pPr algn="ctr"/>
            <a:r>
              <a:rPr lang="en-US" sz="3200" dirty="0">
                <a:ln w="0"/>
                <a:solidFill>
                  <a:schemeClr val="accent1"/>
                </a:solidFill>
                <a:effectLst>
                  <a:outerShdw blurRad="38100" dist="25400" dir="5400000" algn="ctr" rotWithShape="0">
                    <a:srgbClr val="6E747A">
                      <a:alpha val="43000"/>
                    </a:srgbClr>
                  </a:outerShdw>
                </a:effectLst>
                <a:latin typeface="Segoe UI Semibold" panose="020B0702040204020203" pitchFamily="34" charset="0"/>
                <a:cs typeface="Segoe UI Semibold" panose="020B0702040204020203" pitchFamily="34" charset="0"/>
              </a:rPr>
              <a:t>Mandated Reporting Overview: </a:t>
            </a:r>
          </a:p>
          <a:p>
            <a:pPr algn="ctr"/>
            <a:r>
              <a:rPr lang="en-US" sz="3200" dirty="0">
                <a:ln w="0"/>
                <a:solidFill>
                  <a:schemeClr val="accent1"/>
                </a:solidFill>
                <a:effectLst>
                  <a:outerShdw blurRad="38100" dist="25400" dir="5400000" algn="ctr" rotWithShape="0">
                    <a:srgbClr val="6E747A">
                      <a:alpha val="43000"/>
                    </a:srgbClr>
                  </a:outerShdw>
                </a:effectLst>
                <a:latin typeface="Segoe UI Semibold" panose="020B0702040204020203" pitchFamily="34" charset="0"/>
                <a:cs typeface="Segoe UI Semibold" panose="020B0702040204020203" pitchFamily="34" charset="0"/>
              </a:rPr>
              <a:t>Child Abuse Reporting Training</a:t>
            </a:r>
          </a:p>
        </p:txBody>
      </p:sp>
      <p:pic>
        <p:nvPicPr>
          <p:cNvPr id="7" name="Picture 6">
            <a:extLst>
              <a:ext uri="{FF2B5EF4-FFF2-40B4-BE49-F238E27FC236}">
                <a16:creationId xmlns:a16="http://schemas.microsoft.com/office/drawing/2014/main" id="{7961B0D1-3870-344B-AC44-0BD5E7CF9B65}"/>
              </a:ext>
            </a:extLst>
          </p:cNvPr>
          <p:cNvPicPr>
            <a:picLocks noChangeAspect="1"/>
          </p:cNvPicPr>
          <p:nvPr/>
        </p:nvPicPr>
        <p:blipFill>
          <a:blip r:embed="rId2"/>
          <a:stretch>
            <a:fillRect/>
          </a:stretch>
        </p:blipFill>
        <p:spPr>
          <a:xfrm rot="20480503">
            <a:off x="622043" y="3374233"/>
            <a:ext cx="1937776" cy="2669482"/>
          </a:xfrm>
          <a:prstGeom prst="rect">
            <a:avLst/>
          </a:prstGeom>
        </p:spPr>
      </p:pic>
      <p:pic>
        <p:nvPicPr>
          <p:cNvPr id="8" name="Picture 6">
            <a:extLst>
              <a:ext uri="{FF2B5EF4-FFF2-40B4-BE49-F238E27FC236}">
                <a16:creationId xmlns:a16="http://schemas.microsoft.com/office/drawing/2014/main" id="{B317E771-B4AA-DB09-0A8F-578E45ED36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69453">
            <a:off x="9131427" y="1208160"/>
            <a:ext cx="2511567" cy="2635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2415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a:xfrm>
            <a:off x="834260" y="341739"/>
            <a:ext cx="10515600" cy="954498"/>
          </a:xfrm>
        </p:spPr>
        <p:txBody>
          <a:bodyPr/>
          <a:lstStyle/>
          <a:p>
            <a:r>
              <a:rPr lang="en-US" dirty="0">
                <a:solidFill>
                  <a:schemeClr val="accent5">
                    <a:lumMod val="50000"/>
                  </a:schemeClr>
                </a:solidFill>
                <a:latin typeface="Sitka Text Semibold" pitchFamily="2" charset="0"/>
                <a:ea typeface="Tahoma" panose="020B0604030504040204" pitchFamily="34" charset="0"/>
                <a:cs typeface="Tahoma" panose="020B0604030504040204" pitchFamily="34" charset="0"/>
              </a:rPr>
              <a:t>CHILD ABUSE REPORTING</a:t>
            </a:r>
          </a:p>
        </p:txBody>
      </p:sp>
      <p:sp>
        <p:nvSpPr>
          <p:cNvPr id="21" name="Content Placeholder 2"/>
          <p:cNvSpPr txBox="1">
            <a:spLocks/>
          </p:cNvSpPr>
          <p:nvPr/>
        </p:nvSpPr>
        <p:spPr>
          <a:xfrm>
            <a:off x="784110" y="1446961"/>
            <a:ext cx="10465450" cy="4190164"/>
          </a:xfrm>
          <a:prstGeom prst="rect">
            <a:avLst/>
          </a:prstGeom>
          <a:ln w="57150">
            <a:noFill/>
          </a:ln>
        </p:spPr>
        <p:txBody>
          <a:bodyPr vert="horz" lIns="91440" tIns="45720" rIns="91440" bIns="45720" numCol="1" rtlCol="0" anchor="t">
            <a:noAutofit/>
          </a:bodyPr>
          <a:lstStyle/>
          <a:p>
            <a:r>
              <a:rPr lang="en-US" dirty="0">
                <a:solidFill>
                  <a:schemeClr val="accent5">
                    <a:lumMod val="50000"/>
                  </a:schemeClr>
                </a:solidFill>
                <a:latin typeface="Abadi" panose="020B0604020104020204" pitchFamily="34" charset="0"/>
                <a:ea typeface="Tahoma" panose="020B0604030504040204" pitchFamily="34" charset="0"/>
                <a:cs typeface="Tahoma" panose="020B0604030504040204" pitchFamily="34" charset="0"/>
              </a:rPr>
              <a:t>Many organizations and school districts are legally required to ensure a report is made when abuse is observed or suspected.  At Window Rock Unified School District “</a:t>
            </a:r>
            <a:r>
              <a:rPr lang="en-US" i="1" dirty="0">
                <a:solidFill>
                  <a:schemeClr val="accent5">
                    <a:lumMod val="50000"/>
                  </a:schemeClr>
                </a:solidFill>
                <a:effectLst/>
                <a:latin typeface="Abadi" panose="020B0604020104020204" pitchFamily="34" charset="0"/>
                <a:ea typeface="Tahoma" panose="020B0604030504040204" pitchFamily="34" charset="0"/>
                <a:cs typeface="Tahoma" panose="020B0604030504040204" pitchFamily="34" charset="0"/>
              </a:rPr>
              <a:t>We exist to ensure relevant learning for all students to be successful in a multicultural society.”  </a:t>
            </a:r>
            <a:r>
              <a:rPr lang="en-US" dirty="0">
                <a:solidFill>
                  <a:schemeClr val="accent5">
                    <a:lumMod val="50000"/>
                  </a:schemeClr>
                </a:solidFill>
                <a:effectLst/>
                <a:latin typeface="Abadi" panose="020B0604020104020204" pitchFamily="34" charset="0"/>
                <a:ea typeface="Tahoma" panose="020B0604030504040204" pitchFamily="34" charset="0"/>
                <a:cs typeface="Tahoma" panose="020B0604030504040204" pitchFamily="34" charset="0"/>
              </a:rPr>
              <a:t>Although that is our primary goal, as professional educators we are also met with the responsibility of protecting the health and welfare of our students.</a:t>
            </a:r>
          </a:p>
          <a:p>
            <a:endParaRPr lang="en-US" i="0" dirty="0">
              <a:solidFill>
                <a:schemeClr val="accent5">
                  <a:lumMod val="50000"/>
                </a:schemeClr>
              </a:solidFill>
              <a:latin typeface="Abadi" panose="020B0604020104020204" pitchFamily="34" charset="0"/>
              <a:ea typeface="Tahoma" panose="020B0604030504040204" pitchFamily="34" charset="0"/>
              <a:cs typeface="Tahoma" panose="020B0604030504040204" pitchFamily="34" charset="0"/>
            </a:endParaRPr>
          </a:p>
          <a:p>
            <a:r>
              <a:rPr lang="en-US" dirty="0">
                <a:solidFill>
                  <a:schemeClr val="accent5">
                    <a:lumMod val="50000"/>
                  </a:schemeClr>
                </a:solidFill>
                <a:effectLst/>
                <a:latin typeface="Abadi" panose="020B0604020104020204" pitchFamily="34" charset="0"/>
                <a:ea typeface="Tahoma" panose="020B0604030504040204" pitchFamily="34" charset="0"/>
                <a:cs typeface="Tahoma" panose="020B0604030504040204" pitchFamily="34" charset="0"/>
              </a:rPr>
              <a:t>In upholding Arizona Laws regarding the safety of children in the classroom, it is imperative that all school personnel be educated in reporting procedures which includes g</a:t>
            </a:r>
            <a:r>
              <a:rPr lang="en-US" dirty="0">
                <a:solidFill>
                  <a:schemeClr val="accent5">
                    <a:lumMod val="50000"/>
                  </a:schemeClr>
                </a:solidFill>
                <a:latin typeface="Abadi" panose="020B0604020104020204" pitchFamily="34" charset="0"/>
                <a:ea typeface="Tahoma" panose="020B0604030504040204" pitchFamily="34" charset="0"/>
                <a:cs typeface="Tahoma" panose="020B0604030504040204" pitchFamily="34" charset="0"/>
              </a:rPr>
              <a:t>uidelines on reporting allegations of child abuse. </a:t>
            </a:r>
            <a:r>
              <a:rPr lang="en-US" dirty="0">
                <a:solidFill>
                  <a:schemeClr val="accent5">
                    <a:lumMod val="50000"/>
                  </a:schemeClr>
                </a:solidFill>
                <a:latin typeface="Abadi" panose="020B0604020104020204" pitchFamily="34" charset="0"/>
                <a:ea typeface="Segoe UI Semilight" panose="020B0702040204020203" pitchFamily="34" charset="0"/>
                <a:cs typeface="Segoe UI" panose="020B0502040204020203" pitchFamily="34" charset="0"/>
              </a:rPr>
              <a:t>“School Personnel” means all employees employee by Window Rock Unified School District; full-time or part-time. </a:t>
            </a:r>
            <a:r>
              <a:rPr lang="en-US" dirty="0">
                <a:solidFill>
                  <a:schemeClr val="accent5">
                    <a:lumMod val="50000"/>
                  </a:schemeClr>
                </a:solidFill>
                <a:latin typeface="Abadi" panose="020B0604020104020204" pitchFamily="34" charset="0"/>
                <a:ea typeface="Tahoma" panose="020B0604030504040204" pitchFamily="34" charset="0"/>
                <a:cs typeface="Tahoma" panose="020B0604030504040204" pitchFamily="34" charset="0"/>
              </a:rPr>
              <a:t>Not complying with reporting guidelines can result in needless and continued victimization of children and may lead to criminal and administrative proceedings against those who fail to file required reports.</a:t>
            </a:r>
          </a:p>
          <a:p>
            <a:endParaRPr lang="en-US" dirty="0">
              <a:solidFill>
                <a:schemeClr val="accent5">
                  <a:lumMod val="50000"/>
                </a:schemeClr>
              </a:solidFill>
              <a:effectLst/>
              <a:latin typeface="Abadi" panose="020B0604020104020204" pitchFamily="34" charset="0"/>
              <a:ea typeface="Tahoma" panose="020B0604030504040204" pitchFamily="34" charset="0"/>
              <a:cs typeface="Tahoma" panose="020B0604030504040204" pitchFamily="34" charset="0"/>
            </a:endParaRPr>
          </a:p>
          <a:p>
            <a:r>
              <a:rPr lang="en-US" dirty="0">
                <a:solidFill>
                  <a:schemeClr val="accent5">
                    <a:lumMod val="50000"/>
                  </a:schemeClr>
                </a:solidFill>
                <a:latin typeface="Abadi" panose="020B0604020104020204" pitchFamily="34" charset="0"/>
                <a:ea typeface="Tahoma" panose="020B0604030504040204" pitchFamily="34" charset="0"/>
                <a:cs typeface="Tahoma" panose="020B0604030504040204" pitchFamily="34" charset="0"/>
              </a:rPr>
              <a:t>The following information is design to guide professional educators through the process of reporting allegations of child abuse to the appropriate authorities.</a:t>
            </a:r>
            <a:endParaRPr lang="en-US" dirty="0">
              <a:solidFill>
                <a:schemeClr val="accent5">
                  <a:lumMod val="50000"/>
                </a:schemeClr>
              </a:solidFill>
              <a:effectLst/>
              <a:latin typeface="Abadi" panose="020B060402010402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48667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hild Abuse Awareness">
            <a:extLst>
              <a:ext uri="{FF2B5EF4-FFF2-40B4-BE49-F238E27FC236}">
                <a16:creationId xmlns:a16="http://schemas.microsoft.com/office/drawing/2014/main" id="{C82CD366-7BF1-8784-35D4-FD860619C0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750" y="-6418263"/>
            <a:ext cx="7296150" cy="952500"/>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83C55456-B416-A094-85AD-6732AF502AFB}"/>
              </a:ext>
            </a:extLst>
          </p:cNvPr>
          <p:cNvSpPr txBox="1"/>
          <p:nvPr/>
        </p:nvSpPr>
        <p:spPr>
          <a:xfrm>
            <a:off x="0" y="-5217373"/>
            <a:ext cx="11349859" cy="646331"/>
          </a:xfrm>
          <a:prstGeom prst="rect">
            <a:avLst/>
          </a:prstGeom>
          <a:noFill/>
        </p:spPr>
        <p:txBody>
          <a:bodyPr wrap="square">
            <a:spAutoFit/>
          </a:bodyPr>
          <a:lstStyle/>
          <a:p>
            <a:br>
              <a:rPr lang="en-US" dirty="0"/>
            </a:br>
            <a:endParaRPr lang="en-US" dirty="0"/>
          </a:p>
        </p:txBody>
      </p:sp>
      <p:sp>
        <p:nvSpPr>
          <p:cNvPr id="16" name="Content Placeholder 15">
            <a:extLst>
              <a:ext uri="{FF2B5EF4-FFF2-40B4-BE49-F238E27FC236}">
                <a16:creationId xmlns:a16="http://schemas.microsoft.com/office/drawing/2014/main" id="{D1418101-4596-2B27-7B14-34FF4D188E0D}"/>
              </a:ext>
            </a:extLst>
          </p:cNvPr>
          <p:cNvSpPr>
            <a:spLocks noGrp="1"/>
          </p:cNvSpPr>
          <p:nvPr>
            <p:ph idx="1"/>
          </p:nvPr>
        </p:nvSpPr>
        <p:spPr>
          <a:xfrm>
            <a:off x="838200" y="1284717"/>
            <a:ext cx="10515600" cy="4925163"/>
          </a:xfrm>
        </p:spPr>
        <p:txBody>
          <a:bodyPr>
            <a:normAutofit fontScale="70000" lnSpcReduction="20000"/>
          </a:bodyPr>
          <a:lstStyle/>
          <a:p>
            <a:pPr marL="0" indent="0">
              <a:lnSpc>
                <a:spcPct val="120000"/>
              </a:lnSpc>
              <a:spcBef>
                <a:spcPts val="1200"/>
              </a:spcBef>
              <a:buNone/>
            </a:pPr>
            <a:r>
              <a:rPr kumimoji="0" lang="en-US" sz="2100" u="none" strike="noStrike" kern="1200" cap="none" spc="0" normalizeH="0" baseline="0" noProof="0" dirty="0">
                <a:ln>
                  <a:noFill/>
                </a:ln>
                <a:solidFill>
                  <a:schemeClr val="accent5">
                    <a:lumMod val="50000"/>
                  </a:schemeClr>
                </a:solidFill>
                <a:effectLst/>
                <a:uLnTx/>
                <a:uFillTx/>
                <a:latin typeface="Sitka Text Semibold" pitchFamily="2" charset="0"/>
                <a:ea typeface="Tahoma" panose="020B0604030504040204" pitchFamily="34" charset="0"/>
                <a:cs typeface="Tahoma" panose="020B0604030504040204" pitchFamily="34" charset="0"/>
              </a:rPr>
              <a:t>Child abuse and neglect are serious public health problems and adverse childhood experiences that can have long-term impact on health, opportunity, and wellbeing. This issue includes all types of abuse and neglect of a child under the age of 18 by a parent, caregiver, or another person in a custodial role (such as a religious leader, a coach, a teacher) that results in harm, the potential for harm, or threat of harm to a child. At least 1 in 7 children have experienced child abuse or neglect in the past year in the United States, according to the </a:t>
            </a:r>
            <a:r>
              <a:rPr kumimoji="0" lang="en-US" sz="2100" u="sng" strike="noStrike" kern="1200" cap="none" spc="0" normalizeH="0" baseline="0" noProof="0" dirty="0">
                <a:ln>
                  <a:noFill/>
                </a:ln>
                <a:solidFill>
                  <a:schemeClr val="accent5">
                    <a:lumMod val="50000"/>
                  </a:schemeClr>
                </a:solidFill>
                <a:effectLst/>
                <a:uLnTx/>
                <a:uFillTx/>
                <a:latin typeface="Sitka Text Semibold" pitchFamily="2" charset="0"/>
                <a:ea typeface="Tahoma" panose="020B0604030504040204" pitchFamily="34" charset="0"/>
                <a:cs typeface="Tahoma" panose="020B0604030504040204" pitchFamily="34" charset="0"/>
                <a:hlinkClick r:id="rId3">
                  <a:extLst>
                    <a:ext uri="{A12FA001-AC4F-418D-AE19-62706E023703}">
                      <ahyp:hlinkClr xmlns:ahyp="http://schemas.microsoft.com/office/drawing/2018/hyperlinkcolor" val="tx"/>
                    </a:ext>
                  </a:extLst>
                </a:hlinkClick>
              </a:rPr>
              <a:t>CDC</a:t>
            </a:r>
            <a:r>
              <a:rPr kumimoji="0" lang="en-US" sz="2100" u="none" strike="noStrike" kern="1200" cap="none" spc="0" normalizeH="0" baseline="0" noProof="0" dirty="0">
                <a:ln>
                  <a:noFill/>
                </a:ln>
                <a:solidFill>
                  <a:schemeClr val="accent5">
                    <a:lumMod val="50000"/>
                  </a:schemeClr>
                </a:solidFill>
                <a:effectLst/>
                <a:uLnTx/>
                <a:uFillTx/>
                <a:latin typeface="Sitka Text Semibold" pitchFamily="2" charset="0"/>
                <a:ea typeface="Tahoma" panose="020B0604030504040204" pitchFamily="34" charset="0"/>
                <a:cs typeface="Tahoma" panose="020B0604030504040204" pitchFamily="34" charset="0"/>
              </a:rPr>
              <a:t> . This is likely an underestimate because many cases are unreported. In 2020, 1,750 children died of abuse and neglect in the United States. Children living in poverty experience more abuse and neglect. Experiencing poverty can place a lot of stress on families, which may increase the risk for child abuse and neglect. Rates of child abuse and neglect are 5 times higher for children in families with low socioeconomic status.</a:t>
            </a:r>
            <a:br>
              <a:rPr kumimoji="0" lang="en-US" sz="2100" u="none" strike="noStrike" kern="1200" cap="none" spc="0" normalizeH="0" baseline="0" noProof="0" dirty="0">
                <a:ln>
                  <a:noFill/>
                </a:ln>
                <a:solidFill>
                  <a:schemeClr val="accent5">
                    <a:lumMod val="50000"/>
                  </a:schemeClr>
                </a:solidFill>
                <a:effectLst/>
                <a:uLnTx/>
                <a:uFillTx/>
                <a:latin typeface="Sitka Text Semibold" pitchFamily="2" charset="0"/>
                <a:ea typeface="Tahoma" panose="020B0604030504040204" pitchFamily="34" charset="0"/>
                <a:cs typeface="Tahoma" panose="020B0604030504040204" pitchFamily="34" charset="0"/>
              </a:rPr>
            </a:br>
            <a:br>
              <a:rPr kumimoji="0" lang="en-US" sz="2100" u="none" strike="noStrike" kern="1200" cap="none" spc="0" normalizeH="0" baseline="0" noProof="0" dirty="0">
                <a:ln>
                  <a:noFill/>
                </a:ln>
                <a:solidFill>
                  <a:schemeClr val="accent5">
                    <a:lumMod val="50000"/>
                  </a:schemeClr>
                </a:solidFill>
                <a:effectLst/>
                <a:uLnTx/>
                <a:uFillTx/>
                <a:latin typeface="Sitka Text Semibold" pitchFamily="2" charset="0"/>
                <a:ea typeface="Tahoma" panose="020B0604030504040204" pitchFamily="34" charset="0"/>
                <a:cs typeface="Tahoma" panose="020B0604030504040204" pitchFamily="34" charset="0"/>
              </a:rPr>
            </a:br>
            <a:r>
              <a:rPr kumimoji="0" lang="en-US" sz="2100" u="none" strike="noStrike" kern="1200" cap="none" spc="0" normalizeH="0" baseline="0" noProof="0" dirty="0">
                <a:ln>
                  <a:noFill/>
                </a:ln>
                <a:solidFill>
                  <a:schemeClr val="accent5">
                    <a:lumMod val="50000"/>
                  </a:schemeClr>
                </a:solidFill>
                <a:effectLst/>
                <a:uLnTx/>
                <a:uFillTx/>
                <a:latin typeface="Sitka Text Semibold" pitchFamily="2" charset="0"/>
                <a:ea typeface="Tahoma" panose="020B0604030504040204" pitchFamily="34" charset="0"/>
                <a:cs typeface="Tahoma" panose="020B0604030504040204" pitchFamily="34" charset="0"/>
              </a:rPr>
              <a:t>Child maltreatment is costly. In the United States, the total lifetime economic burden associated with child abuse and neglect was about $592 billion in 2018. This economic burden rivals the cost of other high-profile public health problems, such as heart disease and diabetes. Children who are abused and neglected may suffer immediate physical injuries such as cuts, bruises, or broken bones. They may also have emotional and psychological problems, such as anxiety or posttraumatic stress.</a:t>
            </a:r>
            <a:br>
              <a:rPr kumimoji="0" lang="en-US" sz="2100" u="none" strike="noStrike" kern="1200" cap="none" spc="0" normalizeH="0" baseline="0" noProof="0" dirty="0">
                <a:ln>
                  <a:noFill/>
                </a:ln>
                <a:solidFill>
                  <a:schemeClr val="accent5">
                    <a:lumMod val="50000"/>
                  </a:schemeClr>
                </a:solidFill>
                <a:effectLst/>
                <a:uLnTx/>
                <a:uFillTx/>
                <a:latin typeface="Sitka Text Semibold" pitchFamily="2" charset="0"/>
                <a:ea typeface="Tahoma" panose="020B0604030504040204" pitchFamily="34" charset="0"/>
                <a:cs typeface="Tahoma" panose="020B0604030504040204" pitchFamily="34" charset="0"/>
              </a:rPr>
            </a:br>
            <a:br>
              <a:rPr kumimoji="0" lang="en-US" sz="2100" u="none" strike="noStrike" kern="1200" cap="none" spc="0" normalizeH="0" baseline="0" noProof="0" dirty="0">
                <a:ln>
                  <a:noFill/>
                </a:ln>
                <a:solidFill>
                  <a:schemeClr val="accent5">
                    <a:lumMod val="50000"/>
                  </a:schemeClr>
                </a:solidFill>
                <a:effectLst/>
                <a:uLnTx/>
                <a:uFillTx/>
                <a:latin typeface="Sitka Text Semibold" pitchFamily="2" charset="0"/>
                <a:ea typeface="Tahoma" panose="020B0604030504040204" pitchFamily="34" charset="0"/>
                <a:cs typeface="Tahoma" panose="020B0604030504040204" pitchFamily="34" charset="0"/>
              </a:rPr>
            </a:br>
            <a:r>
              <a:rPr kumimoji="0" lang="en-US" sz="2100" u="none" strike="noStrike" kern="1200" cap="none" spc="0" normalizeH="0" baseline="0" noProof="0" dirty="0">
                <a:ln>
                  <a:noFill/>
                </a:ln>
                <a:solidFill>
                  <a:schemeClr val="accent5">
                    <a:lumMod val="50000"/>
                  </a:schemeClr>
                </a:solidFill>
                <a:effectLst/>
                <a:uLnTx/>
                <a:uFillTx/>
                <a:latin typeface="Sitka Text Semibold" pitchFamily="2" charset="0"/>
                <a:ea typeface="Tahoma" panose="020B0604030504040204" pitchFamily="34" charset="0"/>
                <a:cs typeface="Tahoma" panose="020B0604030504040204" pitchFamily="34" charset="0"/>
              </a:rPr>
              <a:t>Child abuse and neglect are preventable. Certain factors may increase or decrease the risk of perpetrating or experiencing child abuse and neglect. To prevent child abuse and neglect violence, we must understand and address the factors that put people at risk for or protect them from violence. Everyone benefits when children have safe, stable, nurturing relationships and environments.</a:t>
            </a:r>
            <a:endParaRPr lang="en-US" sz="2100" dirty="0">
              <a:solidFill>
                <a:schemeClr val="accent5">
                  <a:lumMod val="50000"/>
                </a:schemeClr>
              </a:solidFill>
              <a:latin typeface="Sitka Text Semibold" pitchFamily="2" charset="0"/>
              <a:ea typeface="Tahoma" panose="020B0604030504040204" pitchFamily="34" charset="0"/>
              <a:cs typeface="Tahoma" panose="020B0604030504040204" pitchFamily="34" charset="0"/>
            </a:endParaRPr>
          </a:p>
        </p:txBody>
      </p:sp>
      <p:pic>
        <p:nvPicPr>
          <p:cNvPr id="1030" name="Picture 6">
            <a:extLst>
              <a:ext uri="{FF2B5EF4-FFF2-40B4-BE49-F238E27FC236}">
                <a16:creationId xmlns:a16="http://schemas.microsoft.com/office/drawing/2014/main" id="{2D210D58-C05B-CC9E-E8AC-C53C129659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08900" y="256986"/>
            <a:ext cx="1176466" cy="1005719"/>
          </a:xfrm>
          <a:prstGeom prst="rect">
            <a:avLst/>
          </a:prstGeom>
          <a:noFill/>
          <a:extLst>
            <a:ext uri="{909E8E84-426E-40DD-AFC4-6F175D3DCCD1}">
              <a14:hiddenFill xmlns:a14="http://schemas.microsoft.com/office/drawing/2010/main">
                <a:solidFill>
                  <a:srgbClr val="FFFFFF"/>
                </a:solidFill>
              </a14:hiddenFill>
            </a:ext>
          </a:extLst>
        </p:spPr>
      </p:pic>
      <p:sp>
        <p:nvSpPr>
          <p:cNvPr id="18" name="Title 17">
            <a:extLst>
              <a:ext uri="{FF2B5EF4-FFF2-40B4-BE49-F238E27FC236}">
                <a16:creationId xmlns:a16="http://schemas.microsoft.com/office/drawing/2014/main" id="{F529C60E-0E89-1FA7-75A3-720EFECC0C2A}"/>
              </a:ext>
            </a:extLst>
          </p:cNvPr>
          <p:cNvSpPr>
            <a:spLocks noGrp="1"/>
          </p:cNvSpPr>
          <p:nvPr>
            <p:ph type="title"/>
          </p:nvPr>
        </p:nvSpPr>
        <p:spPr>
          <a:xfrm>
            <a:off x="713680" y="462453"/>
            <a:ext cx="10515600" cy="822263"/>
          </a:xfrm>
        </p:spPr>
        <p:txBody>
          <a:bodyPr/>
          <a:lstStyle/>
          <a:p>
            <a:r>
              <a:rPr lang="en-US" dirty="0">
                <a:solidFill>
                  <a:schemeClr val="accent5">
                    <a:lumMod val="50000"/>
                  </a:schemeClr>
                </a:solidFill>
                <a:latin typeface="Sitka Text Semibold" pitchFamily="2" charset="0"/>
                <a:ea typeface="Tahoma" panose="020B0604030504040204" pitchFamily="34" charset="0"/>
                <a:cs typeface="Tahoma" panose="020B0604030504040204" pitchFamily="34" charset="0"/>
              </a:rPr>
              <a:t>CHILD ABUSE AWARENESS</a:t>
            </a:r>
          </a:p>
        </p:txBody>
      </p:sp>
    </p:spTree>
    <p:extLst>
      <p:ext uri="{BB962C8B-B14F-4D97-AF65-F5344CB8AC3E}">
        <p14:creationId xmlns:p14="http://schemas.microsoft.com/office/powerpoint/2010/main" val="2191350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DA537-9EAD-4C2A-8B8C-B5471C6F5D65}"/>
              </a:ext>
            </a:extLst>
          </p:cNvPr>
          <p:cNvSpPr>
            <a:spLocks noGrp="1"/>
          </p:cNvSpPr>
          <p:nvPr>
            <p:ph type="title"/>
          </p:nvPr>
        </p:nvSpPr>
        <p:spPr>
          <a:xfrm>
            <a:off x="653142" y="341874"/>
            <a:ext cx="10842172" cy="884025"/>
          </a:xfrm>
        </p:spPr>
        <p:txBody>
          <a:bodyPr>
            <a:normAutofit/>
          </a:bodyPr>
          <a:lstStyle/>
          <a:p>
            <a:r>
              <a:rPr lang="en-US" dirty="0">
                <a:solidFill>
                  <a:schemeClr val="accent5">
                    <a:lumMod val="50000"/>
                  </a:schemeClr>
                </a:solidFill>
                <a:latin typeface="Sitka Text Semibold" pitchFamily="2" charset="0"/>
                <a:ea typeface="Tahoma" panose="020B0604030504040204" pitchFamily="34" charset="0"/>
                <a:cs typeface="Tahoma" panose="020B0604030504040204" pitchFamily="34" charset="0"/>
              </a:rPr>
              <a:t>Reporting Statute: A.R.S $13-3620</a:t>
            </a:r>
          </a:p>
        </p:txBody>
      </p:sp>
      <p:sp>
        <p:nvSpPr>
          <p:cNvPr id="3" name="Content Placeholder 2">
            <a:extLst>
              <a:ext uri="{FF2B5EF4-FFF2-40B4-BE49-F238E27FC236}">
                <a16:creationId xmlns:a16="http://schemas.microsoft.com/office/drawing/2014/main" id="{60106C6B-49E2-4E93-AEC3-AA4886AC999D}"/>
              </a:ext>
            </a:extLst>
          </p:cNvPr>
          <p:cNvSpPr>
            <a:spLocks noGrp="1"/>
          </p:cNvSpPr>
          <p:nvPr>
            <p:ph idx="1"/>
          </p:nvPr>
        </p:nvSpPr>
        <p:spPr>
          <a:xfrm>
            <a:off x="653142" y="1336431"/>
            <a:ext cx="11224009" cy="4963886"/>
          </a:xfrm>
        </p:spPr>
        <p:txBody>
          <a:bodyPr>
            <a:normAutofit/>
          </a:bodyPr>
          <a:lstStyle/>
          <a:p>
            <a:pPr marL="0" indent="0">
              <a:buNone/>
            </a:pPr>
            <a:r>
              <a:rPr lang="en-US" sz="1600" b="1" dirty="0">
                <a:solidFill>
                  <a:schemeClr val="accent5">
                    <a:lumMod val="50000"/>
                  </a:schemeClr>
                </a:solidFill>
                <a:latin typeface="Segoe UI Semilight" panose="020B0702040204020203" pitchFamily="34" charset="0"/>
                <a:ea typeface="Segoe UI Semilight" panose="020B0702040204020203" pitchFamily="34" charset="0"/>
                <a:cs typeface="Segoe UI" panose="020B0502040204020203" pitchFamily="34" charset="0"/>
              </a:rPr>
              <a:t>School personnel are required to report allegations of child abuse under Arizona Law </a:t>
            </a:r>
            <a:r>
              <a:rPr lang="en-US" sz="1600" b="1" u="sng" dirty="0">
                <a:solidFill>
                  <a:schemeClr val="accent5">
                    <a:lumMod val="50000"/>
                  </a:schemeClr>
                </a:solidFill>
                <a:latin typeface="Segoe UI Semilight" panose="020B0702040204020203" pitchFamily="34" charset="0"/>
                <a:ea typeface="Segoe UI Semilight" panose="020B0702040204020203" pitchFamily="34" charset="0"/>
                <a:cs typeface="Segoe UI" panose="020B0502040204020203" pitchFamily="34" charset="0"/>
              </a:rPr>
              <a:t>A.R.S $13-3620</a:t>
            </a:r>
          </a:p>
          <a:p>
            <a:pPr marL="0" indent="0">
              <a:buNone/>
            </a:pPr>
            <a:r>
              <a:rPr lang="en-US" sz="1600" b="1" dirty="0">
                <a:solidFill>
                  <a:schemeClr val="accent5">
                    <a:lumMod val="50000"/>
                  </a:schemeClr>
                </a:solidFill>
                <a:latin typeface="Segoe UI Semilight" panose="020B0702040204020203" pitchFamily="34" charset="0"/>
                <a:ea typeface="Segoe UI Semilight" panose="020B0702040204020203" pitchFamily="34" charset="0"/>
                <a:cs typeface="Segoe UI" panose="020B0502040204020203" pitchFamily="34" charset="0"/>
              </a:rPr>
              <a:t> </a:t>
            </a:r>
            <a:r>
              <a:rPr lang="en-US" sz="1600" b="1" u="sng" dirty="0">
                <a:solidFill>
                  <a:schemeClr val="accent5">
                    <a:lumMod val="50000"/>
                  </a:schemeClr>
                </a:solidFill>
                <a:latin typeface="Segoe UI Semilight" panose="020B0702040204020203" pitchFamily="34" charset="0"/>
                <a:ea typeface="Segoe UI Semilight" panose="020B0702040204020203" pitchFamily="34" charset="0"/>
                <a:cs typeface="Segoe UI" panose="020B0502040204020203" pitchFamily="34" charset="0"/>
              </a:rPr>
              <a:t>A.R.S $13-3620 Reporting to Law Enforcement or Child Protective Services (CPS): </a:t>
            </a:r>
          </a:p>
          <a:p>
            <a:pPr marL="0" indent="0">
              <a:buNone/>
            </a:pPr>
            <a:endParaRPr lang="en-US" sz="1600" b="1" u="sng" dirty="0">
              <a:solidFill>
                <a:schemeClr val="accent5">
                  <a:lumMod val="50000"/>
                </a:schemeClr>
              </a:solidFill>
              <a:latin typeface="Segoe UI Semilight" panose="020B0702040204020203" pitchFamily="34" charset="0"/>
              <a:ea typeface="Segoe UI Semilight" panose="020B0702040204020203" pitchFamily="34" charset="0"/>
              <a:cs typeface="Segoe UI" panose="020B0502040204020203" pitchFamily="34" charset="0"/>
            </a:endParaRPr>
          </a:p>
          <a:p>
            <a:r>
              <a:rPr lang="en-US" sz="1600" b="1" u="sng" dirty="0">
                <a:solidFill>
                  <a:schemeClr val="accent5">
                    <a:lumMod val="50000"/>
                  </a:schemeClr>
                </a:solidFill>
                <a:latin typeface="Segoe UI Semilight" panose="020B0702040204020203" pitchFamily="34" charset="0"/>
                <a:ea typeface="Segoe UI Semilight" panose="020B0702040204020203" pitchFamily="34" charset="0"/>
                <a:cs typeface="Segoe UI" panose="020B0502040204020203" pitchFamily="34" charset="0"/>
              </a:rPr>
              <a:t>Who must report?</a:t>
            </a:r>
          </a:p>
          <a:p>
            <a:pPr marL="0" indent="0">
              <a:buNone/>
            </a:pPr>
            <a:r>
              <a:rPr lang="en-US" sz="1600" b="1" dirty="0">
                <a:solidFill>
                  <a:schemeClr val="accent5">
                    <a:lumMod val="50000"/>
                  </a:schemeClr>
                </a:solidFill>
                <a:latin typeface="Segoe UI Semilight" panose="020B0702040204020203" pitchFamily="34" charset="0"/>
                <a:ea typeface="Segoe UI Semilight" panose="020B0702040204020203" pitchFamily="34" charset="0"/>
                <a:cs typeface="Segoe UI" panose="020B0502040204020203" pitchFamily="34" charset="0"/>
              </a:rPr>
              <a:t>A.R.S $13-3620 mandates that certain professionals report suspected child abuse to the proper authorities.  Among these professionals are nurses, psychologist, social workers, counselors, school personnel or any other person having responsibility for the care or treatment of children. This includes, all teachers, administrators and School Personnel.  “School Personnel” means all employees employee by Window Rock Unified School District; full-time or part-time.  </a:t>
            </a:r>
          </a:p>
          <a:p>
            <a:pPr marL="0" indent="0">
              <a:buNone/>
            </a:pPr>
            <a:endParaRPr lang="en-US" sz="1600" b="1" dirty="0">
              <a:solidFill>
                <a:schemeClr val="accent5">
                  <a:lumMod val="50000"/>
                </a:schemeClr>
              </a:solidFill>
              <a:latin typeface="Segoe UI Semilight" panose="020B0702040204020203" pitchFamily="34" charset="0"/>
              <a:ea typeface="Segoe UI Semilight" panose="020B0702040204020203" pitchFamily="34" charset="0"/>
              <a:cs typeface="Segoe UI" panose="020B0502040204020203" pitchFamily="34" charset="0"/>
            </a:endParaRPr>
          </a:p>
          <a:p>
            <a:r>
              <a:rPr lang="en-US" sz="1600" b="1" u="sng" dirty="0">
                <a:solidFill>
                  <a:schemeClr val="accent5">
                    <a:lumMod val="50000"/>
                  </a:schemeClr>
                </a:solidFill>
                <a:latin typeface="Segoe UI Semilight" panose="020B0702040204020203" pitchFamily="34" charset="0"/>
                <a:ea typeface="Segoe UI Semilight" panose="020B0702040204020203" pitchFamily="34" charset="0"/>
                <a:cs typeface="Segoe UI" panose="020B0502040204020203" pitchFamily="34" charset="0"/>
              </a:rPr>
              <a:t>What must be reported and to whom should these reports be made?</a:t>
            </a:r>
          </a:p>
          <a:p>
            <a:pPr marL="0" indent="0">
              <a:buNone/>
            </a:pPr>
            <a:r>
              <a:rPr lang="en-US" sz="1600" b="1" dirty="0">
                <a:solidFill>
                  <a:schemeClr val="accent5">
                    <a:lumMod val="50000"/>
                  </a:schemeClr>
                </a:solidFill>
                <a:latin typeface="Segoe UI Semilight" panose="020B0702040204020203" pitchFamily="34" charset="0"/>
                <a:ea typeface="Segoe UI Semilight" panose="020B0702040204020203" pitchFamily="34" charset="0"/>
                <a:cs typeface="Segoe UI" panose="020B0502040204020203" pitchFamily="34" charset="0"/>
              </a:rPr>
              <a:t>Any person who reasonably believes that a minor is or has been the victim of physical injury, abuse, child abuse, sexual abuse, sexual conduct with a minor, sexual assault, molestation, sexual exploitation of a minor, incest, child prostitution or neglect that appears to have been inflicted on the minor by other than accidental means should be reported, or cause reports to be made, to Child Protective Services (CPS) of the Navajo  Nation Division of Social Services.</a:t>
            </a:r>
          </a:p>
          <a:p>
            <a:pPr marL="0" indent="0">
              <a:buNone/>
            </a:pPr>
            <a:r>
              <a:rPr lang="en-US" sz="1600" b="1" dirty="0">
                <a:solidFill>
                  <a:schemeClr val="accent5">
                    <a:lumMod val="50000"/>
                  </a:schemeClr>
                </a:solidFill>
                <a:latin typeface="Segoe UI Semilight" panose="020B0702040204020203" pitchFamily="34" charset="0"/>
                <a:ea typeface="Segoe UI Semilight" panose="020B0702040204020203" pitchFamily="34" charset="0"/>
                <a:cs typeface="Segoe UI" panose="020B0502040204020203" pitchFamily="34" charset="0"/>
              </a:rPr>
              <a:t>Reports should be made to either the local Law Enforcement agency or Child Protective Services. Generally, if the suspected abuse is committed by a family member of legal guardian the report should be made to Child Protective Services (CPS).</a:t>
            </a:r>
          </a:p>
          <a:p>
            <a:pPr marL="0" indent="0">
              <a:buNone/>
            </a:pPr>
            <a:endParaRPr lang="en-US" sz="1200" b="1" dirty="0">
              <a:solidFill>
                <a:schemeClr val="accent5">
                  <a:lumMod val="50000"/>
                </a:schemeClr>
              </a:solidFill>
              <a:latin typeface="Segoe UI Semilight" panose="020B0702040204020203" pitchFamily="34" charset="0"/>
              <a:ea typeface="Segoe UI Semilight" panose="020B0702040204020203" pitchFamily="34" charset="0"/>
              <a:cs typeface="Segoe UI" panose="020B0502040204020203" pitchFamily="34" charset="0"/>
            </a:endParaRPr>
          </a:p>
          <a:p>
            <a:pPr marL="0" indent="0">
              <a:buNone/>
            </a:pPr>
            <a:endParaRPr lang="en-US" dirty="0">
              <a:solidFill>
                <a:schemeClr val="tx1"/>
              </a:solidFill>
              <a:latin typeface="Segoe UI Semilight" panose="020B0702040204020203" pitchFamily="34" charset="0"/>
              <a:ea typeface="Segoe UI Semilight" panose="020B0702040204020203" pitchFamily="34" charset="0"/>
              <a:cs typeface="Segoe UI" panose="020B0502040204020203" pitchFamily="34" charset="0"/>
            </a:endParaRPr>
          </a:p>
        </p:txBody>
      </p:sp>
    </p:spTree>
    <p:extLst>
      <p:ext uri="{BB962C8B-B14F-4D97-AF65-F5344CB8AC3E}">
        <p14:creationId xmlns:p14="http://schemas.microsoft.com/office/powerpoint/2010/main" val="1683866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C4646-F6FC-BB2E-E3C2-1B9EA55107C0}"/>
              </a:ext>
            </a:extLst>
          </p:cNvPr>
          <p:cNvSpPr>
            <a:spLocks noGrp="1"/>
          </p:cNvSpPr>
          <p:nvPr>
            <p:ph type="title"/>
          </p:nvPr>
        </p:nvSpPr>
        <p:spPr>
          <a:xfrm>
            <a:off x="657759" y="481387"/>
            <a:ext cx="9603275" cy="798677"/>
          </a:xfrm>
        </p:spPr>
        <p:txBody>
          <a:bodyPr>
            <a:normAutofit fontScale="90000"/>
          </a:bodyPr>
          <a:lstStyle/>
          <a:p>
            <a:r>
              <a:rPr lang="en-US" sz="3600" dirty="0">
                <a:solidFill>
                  <a:schemeClr val="accent5">
                    <a:lumMod val="50000"/>
                  </a:schemeClr>
                </a:solidFill>
                <a:latin typeface="Sitka Text Semibold" pitchFamily="2" charset="0"/>
                <a:ea typeface="Tahoma" panose="020B0604030504040204" pitchFamily="34" charset="0"/>
                <a:cs typeface="Tahoma" panose="020B0604030504040204" pitchFamily="34" charset="0"/>
              </a:rPr>
              <a:t>Section One: Reporting Statutes Continued…</a:t>
            </a:r>
          </a:p>
        </p:txBody>
      </p:sp>
      <p:sp>
        <p:nvSpPr>
          <p:cNvPr id="3" name="Content Placeholder 2">
            <a:extLst>
              <a:ext uri="{FF2B5EF4-FFF2-40B4-BE49-F238E27FC236}">
                <a16:creationId xmlns:a16="http://schemas.microsoft.com/office/drawing/2014/main" id="{A745C8F1-4842-1D93-0EEA-A0C699F80FB7}"/>
              </a:ext>
            </a:extLst>
          </p:cNvPr>
          <p:cNvSpPr>
            <a:spLocks noGrp="1"/>
          </p:cNvSpPr>
          <p:nvPr>
            <p:ph idx="1"/>
          </p:nvPr>
        </p:nvSpPr>
        <p:spPr>
          <a:xfrm>
            <a:off x="838200" y="1280064"/>
            <a:ext cx="10515600" cy="4980059"/>
          </a:xfrm>
        </p:spPr>
        <p:txBody>
          <a:bodyPr>
            <a:normAutofit lnSpcReduction="10000"/>
          </a:bodyPr>
          <a:lstStyle/>
          <a:p>
            <a:r>
              <a:rPr lang="en-US" sz="1600" b="1" u="sng" dirty="0">
                <a:solidFill>
                  <a:schemeClr val="accent5">
                    <a:lumMod val="50000"/>
                  </a:schemeClr>
                </a:solidFill>
                <a:latin typeface="Segoe UI Semibold" panose="020B0702040204020203" pitchFamily="34" charset="0"/>
                <a:ea typeface="Tahoma" panose="020B0604030504040204" pitchFamily="34" charset="0"/>
                <a:cs typeface="Segoe UI Semibold" panose="020B0702040204020203" pitchFamily="34" charset="0"/>
              </a:rPr>
              <a:t>How and when should a report be made?</a:t>
            </a:r>
          </a:p>
          <a:p>
            <a:pPr marL="0" indent="0">
              <a:buNone/>
            </a:pPr>
            <a:r>
              <a:rPr lang="en-US" sz="1600" b="1" dirty="0">
                <a:solidFill>
                  <a:schemeClr val="accent5">
                    <a:lumMod val="50000"/>
                  </a:schemeClr>
                </a:solidFill>
                <a:latin typeface="Segoe UI Semibold" panose="020B0702040204020203" pitchFamily="34" charset="0"/>
                <a:ea typeface="Tahoma" panose="020B0604030504040204" pitchFamily="34" charset="0"/>
                <a:cs typeface="Segoe UI Semibold" panose="020B0702040204020203" pitchFamily="34" charset="0"/>
              </a:rPr>
              <a:t>First, the suspected abuse should immediately be reported to the appropriate authorities either in person or by telephone.  Second, the suspected abuse should be followed by a written report within seventy-two hours and should contain:</a:t>
            </a:r>
          </a:p>
          <a:p>
            <a:pPr marL="0" indent="0">
              <a:buNone/>
            </a:pPr>
            <a:r>
              <a:rPr lang="en-US" sz="1600" b="1" dirty="0">
                <a:solidFill>
                  <a:schemeClr val="accent5">
                    <a:lumMod val="50000"/>
                  </a:schemeClr>
                </a:solidFill>
                <a:latin typeface="Segoe UI Semibold" panose="020B0702040204020203" pitchFamily="34" charset="0"/>
                <a:ea typeface="Tahoma" panose="020B0604030504040204" pitchFamily="34" charset="0"/>
                <a:cs typeface="Segoe UI Semibold" panose="020B0702040204020203" pitchFamily="34" charset="0"/>
              </a:rPr>
              <a:t>Names and addresses of the minor and the minor’s parents or the person(s) having custody of the minor, if known.</a:t>
            </a:r>
          </a:p>
          <a:p>
            <a:pPr marL="0" indent="0">
              <a:buNone/>
            </a:pPr>
            <a:r>
              <a:rPr lang="en-US" sz="1600" b="1" dirty="0">
                <a:solidFill>
                  <a:schemeClr val="accent5">
                    <a:lumMod val="50000"/>
                  </a:schemeClr>
                </a:solidFill>
                <a:latin typeface="Segoe UI Semibold" panose="020B0702040204020203" pitchFamily="34" charset="0"/>
                <a:ea typeface="Tahoma" panose="020B0604030504040204" pitchFamily="34" charset="0"/>
                <a:cs typeface="Segoe UI Semibold" panose="020B0702040204020203" pitchFamily="34" charset="0"/>
              </a:rPr>
              <a:t>The minor’s age and the nature and extent of the minor’s abuse, child abuse, physical injury or neglect including any evidence of previous abuse.</a:t>
            </a:r>
          </a:p>
          <a:p>
            <a:pPr marL="0" indent="0">
              <a:buNone/>
            </a:pPr>
            <a:r>
              <a:rPr lang="en-US" sz="1600" b="1" dirty="0">
                <a:solidFill>
                  <a:schemeClr val="accent5">
                    <a:lumMod val="50000"/>
                  </a:schemeClr>
                </a:solidFill>
                <a:latin typeface="Segoe UI Semibold" panose="020B0702040204020203" pitchFamily="34" charset="0"/>
                <a:ea typeface="Tahoma" panose="020B0604030504040204" pitchFamily="34" charset="0"/>
                <a:cs typeface="Segoe UI Semibold" panose="020B0702040204020203" pitchFamily="34" charset="0"/>
              </a:rPr>
              <a:t>Other information that the person believes might be helpful in establishing the cause of the abuse, child abuse, physical injury or neglect.</a:t>
            </a:r>
          </a:p>
          <a:p>
            <a:pPr marL="0" indent="0">
              <a:buNone/>
            </a:pPr>
            <a:endParaRPr lang="en-US" sz="1600" b="1" dirty="0">
              <a:solidFill>
                <a:schemeClr val="accent5">
                  <a:lumMod val="50000"/>
                </a:schemeClr>
              </a:solidFill>
              <a:latin typeface="Segoe UI Semibold" panose="020B0702040204020203" pitchFamily="34" charset="0"/>
              <a:ea typeface="Tahoma" panose="020B0604030504040204" pitchFamily="34" charset="0"/>
              <a:cs typeface="Segoe UI Semibold" panose="020B0702040204020203" pitchFamily="34" charset="0"/>
            </a:endParaRPr>
          </a:p>
          <a:p>
            <a:r>
              <a:rPr lang="en-US" sz="1600" b="1" u="sng" dirty="0">
                <a:solidFill>
                  <a:schemeClr val="accent5">
                    <a:lumMod val="50000"/>
                  </a:schemeClr>
                </a:solidFill>
                <a:latin typeface="Segoe UI Semibold" panose="020B0702040204020203" pitchFamily="34" charset="0"/>
                <a:ea typeface="Tahoma" panose="020B0604030504040204" pitchFamily="34" charset="0"/>
                <a:cs typeface="Segoe UI Semibold" panose="020B0702040204020203" pitchFamily="34" charset="0"/>
              </a:rPr>
              <a:t>What is the standard for determining when a report is required?</a:t>
            </a:r>
          </a:p>
          <a:p>
            <a:pPr marL="0" indent="0">
              <a:buNone/>
            </a:pPr>
            <a:r>
              <a:rPr lang="en-US" sz="1600" b="1" dirty="0">
                <a:solidFill>
                  <a:schemeClr val="accent5">
                    <a:lumMod val="50000"/>
                  </a:schemeClr>
                </a:solidFill>
                <a:latin typeface="Segoe UI Semibold" panose="020B0702040204020203" pitchFamily="34" charset="0"/>
                <a:ea typeface="Tahoma" panose="020B0604030504040204" pitchFamily="34" charset="0"/>
                <a:cs typeface="Segoe UI Semibold" panose="020B0702040204020203" pitchFamily="34" charset="0"/>
              </a:rPr>
              <a:t>The standard for making a report is a “reasonable” belief.  This means “if there are any facts from which one could reasonably conclude that a child has been abused, the person knowing those facts is required to report those facts to the appropriate authorities.  “Reasonable grounds” is a low standard”</a:t>
            </a:r>
          </a:p>
          <a:p>
            <a:pPr marL="0" indent="0">
              <a:buNone/>
            </a:pPr>
            <a:r>
              <a:rPr lang="en-US" sz="1600" b="1" dirty="0">
                <a:solidFill>
                  <a:schemeClr val="accent5">
                    <a:lumMod val="50000"/>
                  </a:schemeClr>
                </a:solidFill>
                <a:latin typeface="Segoe UI Semibold" panose="020B0702040204020203" pitchFamily="34" charset="0"/>
                <a:ea typeface="Tahoma" panose="020B0604030504040204" pitchFamily="34" charset="0"/>
                <a:cs typeface="Segoe UI Semibold" panose="020B0702040204020203" pitchFamily="34" charset="0"/>
              </a:rPr>
              <a:t>School personnel are not required to fully investigate the suspected abuse.  Rather, their responsibility is only to report the information to the proper authorities.  A person who violates this section is guilty of a Class-1 misdemeanor, except if the failure to report involves a reportable offense, the person is guilty of a Class-6 felony.</a:t>
            </a:r>
          </a:p>
          <a:p>
            <a:pPr marL="0" indent="0">
              <a:buNone/>
            </a:pPr>
            <a:endParaRPr lang="en-US"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39197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20FE6-5643-E50F-CACE-D7FA04ADD834}"/>
              </a:ext>
            </a:extLst>
          </p:cNvPr>
          <p:cNvSpPr>
            <a:spLocks noGrp="1"/>
          </p:cNvSpPr>
          <p:nvPr>
            <p:ph type="ctrTitle"/>
          </p:nvPr>
        </p:nvSpPr>
        <p:spPr>
          <a:xfrm>
            <a:off x="793821" y="552659"/>
            <a:ext cx="10560816" cy="1135463"/>
          </a:xfrm>
        </p:spPr>
        <p:txBody>
          <a:bodyPr>
            <a:normAutofit/>
          </a:bodyPr>
          <a:lstStyle/>
          <a:p>
            <a:r>
              <a:rPr lang="en-US" sz="3600" b="1" dirty="0">
                <a:solidFill>
                  <a:schemeClr val="accent5">
                    <a:lumMod val="50000"/>
                  </a:schemeClr>
                </a:solidFill>
                <a:latin typeface="Segoe UI Semibold" panose="020B0702040204020203" pitchFamily="34" charset="0"/>
                <a:cs typeface="Segoe UI Semibold" panose="020B0702040204020203" pitchFamily="34" charset="0"/>
              </a:rPr>
              <a:t>Report to CPS, Law Enforcement or Discuss with Parents…</a:t>
            </a:r>
          </a:p>
        </p:txBody>
      </p:sp>
      <p:sp>
        <p:nvSpPr>
          <p:cNvPr id="3" name="Subtitle 2">
            <a:extLst>
              <a:ext uri="{FF2B5EF4-FFF2-40B4-BE49-F238E27FC236}">
                <a16:creationId xmlns:a16="http://schemas.microsoft.com/office/drawing/2014/main" id="{7033A072-94DF-1CD8-0F7E-E8DD3AEDCEDA}"/>
              </a:ext>
            </a:extLst>
          </p:cNvPr>
          <p:cNvSpPr>
            <a:spLocks noGrp="1"/>
          </p:cNvSpPr>
          <p:nvPr>
            <p:ph type="subTitle" idx="1"/>
          </p:nvPr>
        </p:nvSpPr>
        <p:spPr>
          <a:xfrm>
            <a:off x="793820" y="2003855"/>
            <a:ext cx="10410091" cy="3974914"/>
          </a:xfrm>
        </p:spPr>
        <p:txBody>
          <a:bodyPr>
            <a:normAutofit/>
          </a:bodyPr>
          <a:lstStyle/>
          <a:p>
            <a:pPr lvl="1" algn="l"/>
            <a:r>
              <a:rPr lang="en-US" sz="2000" b="1" dirty="0">
                <a:solidFill>
                  <a:schemeClr val="accent5">
                    <a:lumMod val="50000"/>
                  </a:schemeClr>
                </a:solidFill>
                <a:latin typeface="Segoe UI Semibold" panose="020B0702040204020203" pitchFamily="34" charset="0"/>
                <a:cs typeface="Segoe UI Semibold" panose="020B0702040204020203" pitchFamily="34" charset="0"/>
              </a:rPr>
              <a:t>Report to DCS, Law Enforcement or Discuss with Parents…</a:t>
            </a:r>
          </a:p>
          <a:p>
            <a:endParaRPr lang="en-US" sz="2000" b="1" dirty="0">
              <a:solidFill>
                <a:schemeClr val="accent5">
                  <a:lumMod val="50000"/>
                </a:schemeClr>
              </a:solidFill>
              <a:latin typeface="Segoe UI Semibold" panose="020B0702040204020203" pitchFamily="34" charset="0"/>
              <a:cs typeface="Segoe UI Semibold" panose="020B0702040204020203" pitchFamily="34" charset="0"/>
            </a:endParaRPr>
          </a:p>
          <a:p>
            <a:pPr lvl="1" algn="l">
              <a:buFont typeface="+mj-lt"/>
              <a:buAutoNum type="arabicPeriod"/>
            </a:pPr>
            <a:r>
              <a:rPr lang="en-US" sz="1600" b="1" dirty="0">
                <a:solidFill>
                  <a:schemeClr val="accent5">
                    <a:lumMod val="50000"/>
                  </a:schemeClr>
                </a:solidFill>
                <a:latin typeface="Segoe UI Semibold" panose="020B0702040204020203" pitchFamily="34" charset="0"/>
                <a:cs typeface="Segoe UI Semibold" panose="020B0702040204020203" pitchFamily="34" charset="0"/>
              </a:rPr>
              <a:t> A student reports that their peer was sexually abused by their coach. </a:t>
            </a:r>
          </a:p>
          <a:p>
            <a:pPr lvl="1" algn="l"/>
            <a:endParaRPr lang="en-US" sz="1600" b="1" dirty="0">
              <a:solidFill>
                <a:schemeClr val="accent5">
                  <a:lumMod val="50000"/>
                </a:schemeClr>
              </a:solidFill>
              <a:latin typeface="Segoe UI Semibold" panose="020B0702040204020203" pitchFamily="34" charset="0"/>
              <a:cs typeface="Segoe UI Semibold" panose="020B0702040204020203" pitchFamily="34" charset="0"/>
            </a:endParaRPr>
          </a:p>
          <a:p>
            <a:pPr lvl="1" algn="l"/>
            <a:r>
              <a:rPr lang="en-US" sz="1600" b="1" dirty="0">
                <a:solidFill>
                  <a:schemeClr val="accent5">
                    <a:lumMod val="50000"/>
                  </a:schemeClr>
                </a:solidFill>
                <a:latin typeface="Segoe UI Semibold" panose="020B0702040204020203" pitchFamily="34" charset="0"/>
                <a:cs typeface="Segoe UI Semibold" panose="020B0702040204020203" pitchFamily="34" charset="0"/>
              </a:rPr>
              <a:t>2. A student reports that their peer does not attend class because the peer’s parent is ill.</a:t>
            </a:r>
          </a:p>
          <a:p>
            <a:pPr lvl="1" algn="l"/>
            <a:endParaRPr lang="en-US" sz="1600" b="1" dirty="0">
              <a:solidFill>
                <a:schemeClr val="accent5">
                  <a:lumMod val="50000"/>
                </a:schemeClr>
              </a:solidFill>
              <a:latin typeface="Segoe UI Semibold" panose="020B0702040204020203" pitchFamily="34" charset="0"/>
              <a:cs typeface="Segoe UI Semibold" panose="020B0702040204020203" pitchFamily="34" charset="0"/>
            </a:endParaRPr>
          </a:p>
          <a:p>
            <a:pPr lvl="1" algn="l"/>
            <a:r>
              <a:rPr lang="en-US" sz="1600" b="1" dirty="0">
                <a:solidFill>
                  <a:schemeClr val="accent5">
                    <a:lumMod val="50000"/>
                  </a:schemeClr>
                </a:solidFill>
                <a:latin typeface="Segoe UI Semibold" panose="020B0702040204020203" pitchFamily="34" charset="0"/>
                <a:cs typeface="Segoe UI Semibold" panose="020B0702040204020203" pitchFamily="34" charset="0"/>
              </a:rPr>
              <a:t>3. A student presents with a bruised bite mark on their arm and reports that their parent bit them as discipline.</a:t>
            </a:r>
          </a:p>
          <a:p>
            <a:pPr lvl="1" algn="l"/>
            <a:endParaRPr lang="en-US" sz="1600" b="1" dirty="0">
              <a:solidFill>
                <a:schemeClr val="accent5">
                  <a:lumMod val="50000"/>
                </a:schemeClr>
              </a:solidFill>
              <a:latin typeface="Segoe UI Semibold" panose="020B0702040204020203" pitchFamily="34" charset="0"/>
              <a:cs typeface="Segoe UI Semibold" panose="020B0702040204020203" pitchFamily="34" charset="0"/>
            </a:endParaRPr>
          </a:p>
          <a:p>
            <a:pPr lvl="1" algn="l"/>
            <a:r>
              <a:rPr lang="en-US" sz="1600" b="1" dirty="0">
                <a:solidFill>
                  <a:schemeClr val="accent5">
                    <a:lumMod val="50000"/>
                  </a:schemeClr>
                </a:solidFill>
                <a:latin typeface="Segoe UI Semibold" panose="020B0702040204020203" pitchFamily="34" charset="0"/>
                <a:cs typeface="Segoe UI Semibold" panose="020B0702040204020203" pitchFamily="34" charset="0"/>
              </a:rPr>
              <a:t>4. A student reports that their parents fight a lot. One time a parent pointed a gun at the other parent and the student got in the middle of them in order to help and deescalate</a:t>
            </a:r>
          </a:p>
        </p:txBody>
      </p:sp>
    </p:spTree>
    <p:extLst>
      <p:ext uri="{BB962C8B-B14F-4D97-AF65-F5344CB8AC3E}">
        <p14:creationId xmlns:p14="http://schemas.microsoft.com/office/powerpoint/2010/main" val="959980365"/>
      </p:ext>
    </p:extLst>
  </p:cSld>
  <p:clrMapOvr>
    <a:masterClrMapping/>
  </p:clrMapOvr>
</p:sld>
</file>

<file path=ppt/theme/theme1.xml><?xml version="1.0" encoding="utf-8"?>
<a:theme xmlns:a="http://schemas.openxmlformats.org/drawingml/2006/main" name="QuickStarter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4">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318</TotalTime>
  <Words>1373</Words>
  <Application>Microsoft Office PowerPoint</Application>
  <PresentationFormat>Widescreen</PresentationFormat>
  <Paragraphs>46</Paragraphs>
  <Slides>6</Slides>
  <Notes>1</Notes>
  <HiddenSlides>2</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vt:i4>
      </vt:variant>
    </vt:vector>
  </HeadingPairs>
  <TitlesOfParts>
    <vt:vector size="16" baseType="lpstr">
      <vt:lpstr>Abadi</vt:lpstr>
      <vt:lpstr>Arial</vt:lpstr>
      <vt:lpstr>Calibri</vt:lpstr>
      <vt:lpstr>Segoe UI</vt:lpstr>
      <vt:lpstr>Segoe UI Light</vt:lpstr>
      <vt:lpstr>Segoe UI Semibold</vt:lpstr>
      <vt:lpstr>Segoe UI Semilight</vt:lpstr>
      <vt:lpstr>Sitka Text Semibold</vt:lpstr>
      <vt:lpstr>Tahoma</vt:lpstr>
      <vt:lpstr>QuickStarter Theme</vt:lpstr>
      <vt:lpstr>Many organizations and school districts are legally required to ensure a report is made when abuse is observed or suspected.  At Window Rock Unified School District “We exist to ensure relevant learning for all students to be successful in a multicultural society.”  Although that is our primary goal, as professional educators we are also met with the responsibility of protecting the health and welfare of our students.  In upholding Arizona Laws regarding the safety of children in the classroom, it is imperative that all school personnel be educated in reporting procedures which includes guidelines on reporting allegations of child abuse. Not complying with reporting guidelines can result in needless and continued victimization of children and may lead to criminal and administrative proceedings against those who fail to file required reports.    </vt:lpstr>
      <vt:lpstr>CHILD ABUSE REPORTING</vt:lpstr>
      <vt:lpstr>CHILD ABUSE AWARENESS</vt:lpstr>
      <vt:lpstr>Reporting Statute: A.R.S $13-3620</vt:lpstr>
      <vt:lpstr>Section One: Reporting Statutes Continued…</vt:lpstr>
      <vt:lpstr>Report to CPS, Law Enforcement or Discuss with Parents…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Loretta Notah- Ashley</dc:creator>
  <cp:lastModifiedBy>Elissa James</cp:lastModifiedBy>
  <cp:revision>3</cp:revision>
  <cp:lastPrinted>2023-07-21T14:59:48Z</cp:lastPrinted>
  <dcterms:created xsi:type="dcterms:W3CDTF">2023-07-20T17:52:55Z</dcterms:created>
  <dcterms:modified xsi:type="dcterms:W3CDTF">2024-07-24T22:03:33Z</dcterms:modified>
</cp:coreProperties>
</file>